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69" r:id="rId11"/>
    <p:sldId id="270" r:id="rId12"/>
    <p:sldId id="272" r:id="rId13"/>
    <p:sldId id="264" r:id="rId14"/>
    <p:sldId id="265" r:id="rId15"/>
    <p:sldId id="266" r:id="rId16"/>
    <p:sldId id="267" r:id="rId17"/>
    <p:sldId id="268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60"/>
  </p:normalViewPr>
  <p:slideViewPr>
    <p:cSldViewPr>
      <p:cViewPr varScale="1">
        <p:scale>
          <a:sx n="55" d="100"/>
          <a:sy n="55" d="100"/>
        </p:scale>
        <p:origin x="1142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6090D0-B082-430C-B169-214695FCA1A9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22E7E06-76B9-438C-BA1E-4B851171C299}" type="pres">
      <dgm:prSet presAssocID="{2E6090D0-B082-430C-B169-214695FCA1A9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</dgm:ptLst>
  <dgm:cxnLst>
    <dgm:cxn modelId="{12F13470-A7BD-48AB-8C53-78546CDC3E87}" type="presOf" srcId="{2E6090D0-B082-430C-B169-214695FCA1A9}" destId="{D22E7E06-76B9-438C-BA1E-4B851171C299}" srcOrd="0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476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360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253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420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610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96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143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867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987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71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136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375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13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rved Down Ribbon 4"/>
          <p:cNvSpPr/>
          <p:nvPr/>
        </p:nvSpPr>
        <p:spPr>
          <a:xfrm>
            <a:off x="914400" y="152400"/>
            <a:ext cx="7543800" cy="2286000"/>
          </a:xfrm>
          <a:prstGeom prst="ellipseRibbon">
            <a:avLst>
              <a:gd name="adj1" fmla="val 42851"/>
              <a:gd name="adj2" fmla="val 49620"/>
              <a:gd name="adj3" fmla="val 21188"/>
            </a:avLst>
          </a:prstGeom>
          <a:solidFill>
            <a:schemeClr val="accent6">
              <a:lumMod val="20000"/>
              <a:lumOff val="80000"/>
            </a:schemeClr>
          </a:solidFill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শুভেচ্ছা</a:t>
            </a:r>
            <a:endParaRPr lang="en-US" sz="6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590800"/>
            <a:ext cx="7086600" cy="411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2590800"/>
            <a:ext cx="6781800" cy="378565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rgbClr val="92D050"/>
            </a:solidFill>
          </a:ln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lvl="0" algn="ctr"/>
            <a:r>
              <a:rPr lang="bn-BD" sz="4000" b="1" dirty="0">
                <a:solidFill>
                  <a:srgbClr val="0000FF"/>
                </a:solidFill>
              </a:rPr>
              <a:t>মোঃ আব্দুল ওহাব</a:t>
            </a:r>
          </a:p>
          <a:p>
            <a:pPr lvl="0" algn="ctr"/>
            <a:r>
              <a:rPr lang="bn-BD" sz="4000" b="1" dirty="0">
                <a:solidFill>
                  <a:srgbClr val="00B050"/>
                </a:solidFill>
              </a:rPr>
              <a:t>সহকারি শিক্ষক (রসায়ন)</a:t>
            </a:r>
          </a:p>
          <a:p>
            <a:pPr lvl="0" algn="ctr"/>
            <a:r>
              <a:rPr lang="bn-BD" sz="4000" b="1" dirty="0">
                <a:solidFill>
                  <a:srgbClr val="FF0000"/>
                </a:solidFill>
              </a:rPr>
              <a:t>সায়েম উদ্দিন মেমোরিয়াল একাডেমি</a:t>
            </a:r>
          </a:p>
          <a:p>
            <a:pPr lvl="0" algn="ctr"/>
            <a:r>
              <a:rPr lang="bn-BD" sz="4000" b="1" dirty="0">
                <a:solidFill>
                  <a:srgbClr val="0000FF"/>
                </a:solidFill>
              </a:rPr>
              <a:t>চক উজির, রানীনগর, নওগাঁ।</a:t>
            </a:r>
          </a:p>
          <a:p>
            <a:pPr lvl="0" algn="ctr"/>
            <a:r>
              <a:rPr lang="bn-BD" sz="4000" b="1" u="sng" dirty="0">
                <a:solidFill>
                  <a:srgbClr val="0000FF"/>
                </a:solidFill>
              </a:rPr>
              <a:t>আইডি-নং -০৯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582" y="304800"/>
            <a:ext cx="6096000" cy="20301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33400"/>
            <a:ext cx="792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2667000"/>
            <a:ext cx="7467600" cy="3276600"/>
          </a:xfrm>
          <a:prstGeom prst="rect">
            <a:avLst/>
          </a:prstGeom>
          <a:ln w="57150">
            <a:solidFill>
              <a:srgbClr val="7030A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বিষয়- জীববিজ্ঞান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শ্রেনী- নবম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অধ্যয়-৫ম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সময়- ৫০ মিঃ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তারিখ- ১০/১২/২০১৩ইং</a:t>
            </a:r>
          </a:p>
        </p:txBody>
      </p:sp>
      <p:sp>
        <p:nvSpPr>
          <p:cNvPr id="5" name="Oval 4"/>
          <p:cNvSpPr/>
          <p:nvPr/>
        </p:nvSpPr>
        <p:spPr>
          <a:xfrm>
            <a:off x="2209800" y="228600"/>
            <a:ext cx="4343400" cy="213360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effectLst>
            <a:innerShdw blurRad="63500" dist="50800" dir="10800000">
              <a:schemeClr val="accent4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পাঠ পরিচিতি </a:t>
            </a:r>
          </a:p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981200" y="152400"/>
            <a:ext cx="4648200" cy="533400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40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 চিত্রগুলি লক্ষ্য কর</a:t>
            </a:r>
            <a:endParaRPr lang="en-US" sz="4000" b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2003" y="2819400"/>
            <a:ext cx="2819400" cy="181070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003" y="4800600"/>
            <a:ext cx="2819400" cy="203090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2003" y="740655"/>
            <a:ext cx="2819400" cy="1926345"/>
          </a:xfrm>
          <a:prstGeom prst="rect">
            <a:avLst/>
          </a:prstGeom>
        </p:spPr>
      </p:pic>
      <p:sp>
        <p:nvSpPr>
          <p:cNvPr id="12" name="Right Arrow 11"/>
          <p:cNvSpPr/>
          <p:nvPr/>
        </p:nvSpPr>
        <p:spPr>
          <a:xfrm>
            <a:off x="1655164" y="838201"/>
            <a:ext cx="3200400" cy="1777692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002060"/>
                </a:solidFill>
              </a:rPr>
              <a:t>ভিটামিন</a:t>
            </a:r>
            <a:endParaRPr lang="en-US" sz="5400" dirty="0">
              <a:solidFill>
                <a:srgbClr val="002060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1678898" y="2844493"/>
            <a:ext cx="3200400" cy="1651307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002060"/>
                </a:solidFill>
              </a:rPr>
              <a:t>শর্করা</a:t>
            </a:r>
            <a:endParaRPr lang="en-US" sz="5400" dirty="0">
              <a:solidFill>
                <a:srgbClr val="002060"/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1678898" y="4851946"/>
            <a:ext cx="3200400" cy="1777454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002060"/>
                </a:solidFill>
              </a:rPr>
              <a:t>স্নেহ</a:t>
            </a:r>
            <a:r>
              <a:rPr lang="bn-BD" sz="6000" dirty="0" smtClean="0"/>
              <a:t> 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evel 4"/>
          <p:cNvSpPr/>
          <p:nvPr/>
        </p:nvSpPr>
        <p:spPr>
          <a:xfrm>
            <a:off x="228600" y="1524000"/>
            <a:ext cx="8686800" cy="3886200"/>
          </a:xfrm>
          <a:prstGeom prst="bevel">
            <a:avLst/>
          </a:prstGeom>
          <a:blipFill>
            <a:blip r:embed="rId3">
              <a:lum bright="40000" contrast="10000"/>
            </a:blip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14200" b="1" spc="50" dirty="0" smtClean="0">
                <a:ln w="11430">
                  <a:solidFill>
                    <a:srgbClr val="FF0000"/>
                  </a:solidFill>
                </a:ln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খাদ্য ও পুষ্টি</a:t>
            </a:r>
            <a:r>
              <a:rPr lang="bn-BD" sz="14200" b="1" spc="50" dirty="0" smtClean="0">
                <a:ln w="11430">
                  <a:solidFill>
                    <a:srgbClr val="FF0000"/>
                  </a:solidFill>
                </a:ln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en-US" sz="14200" b="1" spc="50" dirty="0">
              <a:ln w="11430">
                <a:solidFill>
                  <a:srgbClr val="FF0000"/>
                </a:solidFill>
              </a:ln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8945222">
            <a:off x="127967" y="1022145"/>
            <a:ext cx="2443528" cy="9233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54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b="1" dirty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Horizontal Scroll 3"/>
          <p:cNvSpPr/>
          <p:nvPr/>
        </p:nvSpPr>
        <p:spPr>
          <a:xfrm>
            <a:off x="457200" y="2667000"/>
            <a:ext cx="8686800" cy="3496981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4000" b="1" dirty="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খাদ্য কী তা বলতে পারবে।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40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ভিটামিন এ জাতীয় </a:t>
            </a:r>
            <a:r>
              <a:rPr lang="bn-BD" sz="4000" b="1" dirty="0" smtClean="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খাদ্য </a:t>
            </a:r>
            <a:r>
              <a:rPr lang="bn-BD" sz="4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উল্লেখ </a:t>
            </a:r>
            <a:r>
              <a:rPr lang="bn-BD" sz="40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 পারবে।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40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খাদ্যের বিভিন্ন উপাদান পৃথক করতে </a:t>
            </a:r>
            <a:r>
              <a:rPr lang="bn-BD" sz="4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endParaRPr lang="en-US" sz="40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304800"/>
            <a:ext cx="7315200" cy="76944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নিচের চিত্র গুলো লক্ষ্য কর -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808" y="1219200"/>
            <a:ext cx="2946192" cy="1752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060" y="3048000"/>
            <a:ext cx="2949940" cy="16635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060" y="4953000"/>
            <a:ext cx="2949940" cy="1725473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1447800" y="1485900"/>
            <a:ext cx="3200400" cy="1219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FFFF00"/>
                </a:solidFill>
              </a:rPr>
              <a:t>ভাত ও রুটি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1447800" y="3504793"/>
            <a:ext cx="3200400" cy="1219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FFFF00"/>
                </a:solidFill>
              </a:rPr>
              <a:t>মাছ ,মাংস, ডিম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1447800" y="5459273"/>
            <a:ext cx="3200400" cy="1219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FFFF00"/>
                </a:solidFill>
              </a:rPr>
              <a:t>রান্না ভাত ও মাংস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Same Side Corner Rectangle 3"/>
          <p:cNvSpPr/>
          <p:nvPr/>
        </p:nvSpPr>
        <p:spPr>
          <a:xfrm>
            <a:off x="2514600" y="762000"/>
            <a:ext cx="5105400" cy="1066800"/>
          </a:xfrm>
          <a:prstGeom prst="snip2SameRect">
            <a:avLst/>
          </a:prstGeom>
          <a:blipFill>
            <a:blip r:embed="rId2"/>
            <a:tile tx="0" ty="0" sx="100000" sy="100000" flip="none" algn="tl"/>
          </a:blip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একক কাজ </a:t>
            </a:r>
            <a:endParaRPr lang="en-US" sz="7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600200" y="2590800"/>
            <a:ext cx="7010400" cy="15240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bn-BD" sz="8000" dirty="0" smtClean="0"/>
              <a:t>খাদ্য কি ।</a:t>
            </a:r>
            <a:endParaRPr lang="en-US" sz="8000" dirty="0"/>
          </a:p>
        </p:txBody>
      </p:sp>
      <p:sp>
        <p:nvSpPr>
          <p:cNvPr id="2" name="TextBox 1"/>
          <p:cNvSpPr txBox="1"/>
          <p:nvPr/>
        </p:nvSpPr>
        <p:spPr>
          <a:xfrm>
            <a:off x="3962400" y="20574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/>
              <a:t>৩ মিনিট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81000" y="3276600"/>
            <a:ext cx="8686800" cy="28956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খাদ্যঃ যে উপাদান গ্রহনের ফলে আমাদের দৈহিক বৃদ্ধি ,ক্ষয়পুরন ও রোগ প্রতিরোধ ক্ষমতা বৃদ্ধি করে তাকে খাদ্য বলে।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133600" y="304800"/>
            <a:ext cx="4038600" cy="2286000"/>
            <a:chOff x="2286000" y="228600"/>
            <a:chExt cx="4038600" cy="2286000"/>
          </a:xfrm>
        </p:grpSpPr>
        <p:sp>
          <p:nvSpPr>
            <p:cNvPr id="3" name="Diamond 2"/>
            <p:cNvSpPr/>
            <p:nvPr/>
          </p:nvSpPr>
          <p:spPr>
            <a:xfrm>
              <a:off x="2286000" y="228600"/>
              <a:ext cx="4038600" cy="2286000"/>
            </a:xfrm>
            <a:prstGeom prst="diamond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400" dirty="0" smtClean="0">
                  <a:solidFill>
                    <a:srgbClr val="FFFF00"/>
                  </a:solidFill>
                </a:rPr>
                <a:t> </a:t>
              </a:r>
              <a:endParaRPr lang="en-US" sz="4400" dirty="0">
                <a:solidFill>
                  <a:srgbClr val="FFFF00"/>
                </a:solidFill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2971800" y="990600"/>
              <a:ext cx="2728817" cy="923330"/>
            </a:xfrm>
            <a:prstGeom prst="rect">
              <a:avLst/>
            </a:prstGeom>
            <a:noFill/>
            <a:scene3d>
              <a:camera prst="orthographicFront"/>
              <a:lightRig rig="soft" dir="t">
                <a:rot lat="0" lon="0" rev="15600000"/>
              </a:lightRig>
            </a:scene3d>
            <a:sp3d>
              <a:bevelT w="152400" h="50800" prst="softRound"/>
            </a:sp3d>
          </p:spPr>
          <p:txBody>
            <a:bodyPr wrap="square" lIns="91440" tIns="45720" rIns="91440" bIns="45720">
              <a:spAutoFit/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bn-BD" sz="5400" b="1" dirty="0" smtClean="0">
                  <a:ln/>
                  <a:solidFill>
                    <a:schemeClr val="accent1">
                      <a:lumMod val="50000"/>
                    </a:schemeClr>
                  </a:solidFill>
                  <a:effectLst>
                    <a:glow rad="228600">
                      <a:schemeClr val="accent2">
                        <a:satMod val="175000"/>
                        <a:alpha val="40000"/>
                      </a:schemeClr>
                    </a:glow>
                    <a:outerShdw blurRad="60007" dir="1500000" sy="-30000" kx="800400" algn="bl" rotWithShape="0">
                      <a:prstClr val="black">
                        <a:alpha val="20000"/>
                      </a:prstClr>
                    </a:outerShdw>
                  </a:effectLst>
                </a:rPr>
                <a:t>সমাধান</a:t>
              </a:r>
              <a:endParaRPr lang="en-US" sz="5400" b="1" dirty="0">
                <a:ln/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0007" dir="1500000" sy="-30000" kx="800400" algn="bl" rotWithShape="0">
                    <a:prstClr val="black">
                      <a:alpha val="20000"/>
                    </a:prst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1172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657600"/>
            <a:ext cx="3733800" cy="23136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3809999"/>
            <a:ext cx="3304318" cy="23136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518" y="167627"/>
            <a:ext cx="3511600" cy="27068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167627"/>
            <a:ext cx="3944454" cy="27068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1288" y="6132135"/>
            <a:ext cx="1635311" cy="5425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4600" y="6233316"/>
            <a:ext cx="1752600" cy="5425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85191" y="2874486"/>
            <a:ext cx="1101409" cy="53649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63811" y="2993688"/>
            <a:ext cx="1143099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614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438400" y="152400"/>
            <a:ext cx="3810000" cy="19812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bg1"/>
                </a:solidFill>
              </a:rPr>
              <a:t>জোড়ায় কাজ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3" name="Horizontal Scroll 2"/>
          <p:cNvSpPr/>
          <p:nvPr/>
        </p:nvSpPr>
        <p:spPr>
          <a:xfrm>
            <a:off x="685800" y="2362200"/>
            <a:ext cx="8077200" cy="3886200"/>
          </a:xfrm>
          <a:prstGeom prst="horizontalScroll">
            <a:avLst/>
          </a:prstGeom>
          <a:solidFill>
            <a:schemeClr val="accent1">
              <a:lumMod val="5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bn-BD" sz="4000" dirty="0" smtClean="0">
                <a:solidFill>
                  <a:srgbClr val="FFFF00"/>
                </a:solidFill>
              </a:rPr>
              <a:t>ভিটামিন “এ “ এর অভাবে কি রোগ হয়। </a:t>
            </a:r>
            <a:endParaRPr lang="en-US" sz="4000" dirty="0" smtClean="0">
              <a:solidFill>
                <a:srgbClr val="FFFF00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bn-BD" sz="4000" dirty="0" smtClean="0">
                <a:solidFill>
                  <a:srgbClr val="FFFF00"/>
                </a:solidFill>
              </a:rPr>
              <a:t>ভিটামিন “এ“ পাওয়া যায় এমন ৪ টি ফলের নাম লিখ।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57600" y="2355273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৫ মিনিট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92614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3855"/>
            <a:ext cx="4176122" cy="2408129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3" name="Rounded Rectangle 2"/>
          <p:cNvSpPr/>
          <p:nvPr/>
        </p:nvSpPr>
        <p:spPr>
          <a:xfrm>
            <a:off x="0" y="2590800"/>
            <a:ext cx="9144000" cy="30480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4400" dirty="0">
                <a:solidFill>
                  <a:schemeClr val="bg2">
                    <a:lumMod val="10000"/>
                  </a:schemeClr>
                </a:solidFill>
              </a:rPr>
              <a:t>ভিটামিন “এ “ এর </a:t>
            </a:r>
            <a:r>
              <a:rPr lang="bn-BD" sz="4400" dirty="0" smtClean="0">
                <a:solidFill>
                  <a:schemeClr val="bg2">
                    <a:lumMod val="10000"/>
                  </a:schemeClr>
                </a:solidFill>
              </a:rPr>
              <a:t>অভাবে </a:t>
            </a:r>
            <a:r>
              <a:rPr lang="bn-BD" sz="4400" dirty="0" smtClean="0">
                <a:solidFill>
                  <a:schemeClr val="tx2">
                    <a:lumMod val="50000"/>
                  </a:schemeClr>
                </a:solidFill>
              </a:rPr>
              <a:t>রাতকানা </a:t>
            </a:r>
            <a:r>
              <a:rPr lang="bn-BD" sz="4400" dirty="0" smtClean="0">
                <a:solidFill>
                  <a:schemeClr val="bg2">
                    <a:lumMod val="10000"/>
                  </a:schemeClr>
                </a:solidFill>
              </a:rPr>
              <a:t>রোগ </a:t>
            </a:r>
            <a:r>
              <a:rPr lang="bn-BD" sz="4400" dirty="0">
                <a:solidFill>
                  <a:schemeClr val="bg2">
                    <a:lumMod val="10000"/>
                  </a:schemeClr>
                </a:solidFill>
              </a:rPr>
              <a:t>হয়। </a:t>
            </a:r>
            <a:endParaRPr lang="en-US" sz="4400" dirty="0">
              <a:solidFill>
                <a:schemeClr val="bg2">
                  <a:lumMod val="1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4000" dirty="0">
                <a:solidFill>
                  <a:schemeClr val="bg2">
                    <a:lumMod val="10000"/>
                  </a:schemeClr>
                </a:solidFill>
              </a:rPr>
              <a:t>ভিটামিন “এ “ </a:t>
            </a:r>
            <a:r>
              <a:rPr lang="bn-BD" sz="4000" dirty="0" smtClean="0">
                <a:solidFill>
                  <a:schemeClr val="bg2">
                    <a:lumMod val="10000"/>
                  </a:schemeClr>
                </a:solidFill>
              </a:rPr>
              <a:t>পাওয়া যায় -কলা, লিচু , জামরুল, কাঁঠাল জাম</a:t>
            </a:r>
            <a:r>
              <a:rPr lang="bn-BD" sz="1400" dirty="0" smtClean="0">
                <a:solidFill>
                  <a:schemeClr val="bg2">
                    <a:lumMod val="10000"/>
                  </a:schemeClr>
                </a:solidFill>
              </a:rPr>
              <a:t>।</a:t>
            </a:r>
            <a:endParaRPr 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876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991576146"/>
              </p:ext>
            </p:extLst>
          </p:nvPr>
        </p:nvGraphicFramePr>
        <p:xfrm>
          <a:off x="358726" y="130126"/>
          <a:ext cx="8305800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5765" y="4038600"/>
            <a:ext cx="3651821" cy="251786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81600" y="457200"/>
            <a:ext cx="3420152" cy="2743438"/>
          </a:xfrm>
          <a:prstGeom prst="rect">
            <a:avLst/>
          </a:prstGeom>
        </p:spPr>
      </p:pic>
      <p:sp>
        <p:nvSpPr>
          <p:cNvPr id="11" name="Right Arrow 10"/>
          <p:cNvSpPr/>
          <p:nvPr/>
        </p:nvSpPr>
        <p:spPr>
          <a:xfrm>
            <a:off x="1981200" y="990719"/>
            <a:ext cx="2362200" cy="1676400"/>
          </a:xfrm>
          <a:prstGeom prst="rightArrow">
            <a:avLst/>
          </a:prstGeom>
          <a:blipFill>
            <a:blip r:embed="rId9"/>
            <a:tile tx="0" ty="0" sx="100000" sy="100000" flip="none" algn="tl"/>
          </a:blip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</a:rPr>
              <a:t>মাখন</a:t>
            </a:r>
            <a:r>
              <a:rPr lang="bn-BD" dirty="0" smtClean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1981200" y="4724400"/>
            <a:ext cx="2362200" cy="1676400"/>
          </a:xfrm>
          <a:prstGeom prst="rightArrow">
            <a:avLst/>
          </a:prstGeom>
          <a:blipFill>
            <a:blip r:embed="rId10"/>
            <a:tile tx="0" ty="0" sx="100000" sy="100000" flip="none" algn="tl"/>
          </a:blip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তেল</a:t>
            </a:r>
            <a:r>
              <a:rPr lang="bn-BD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9FFFF1-8434-4CA9-BEB8-468E6A47A3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graphicEl>
                                              <a:dgm id="{A49FFFF1-8434-4CA9-BEB8-468E6A47A3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990600"/>
            <a:ext cx="4267200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8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3345359"/>
            <a:ext cx="8458200" cy="76944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as-IN" sz="4400" dirty="0">
                <a:solidFill>
                  <a:srgbClr val="002060"/>
                </a:solidFill>
              </a:rPr>
              <a:t>স্নেহ জাতীয় খাদ্যের কাজ লিখ </a:t>
            </a:r>
            <a:r>
              <a:rPr lang="bn-BD" sz="4400" dirty="0" smtClean="0">
                <a:solidFill>
                  <a:srgbClr val="002060"/>
                </a:solidFill>
              </a:rPr>
              <a:t>।</a:t>
            </a: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52800" y="2590800"/>
            <a:ext cx="236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১০ মিনিট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228600"/>
            <a:ext cx="4191000" cy="1015663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752600"/>
            <a:ext cx="8001000" cy="50167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bn-BD" sz="4000" b="1" dirty="0" smtClean="0">
                <a:ln w="12700">
                  <a:solidFill>
                    <a:srgbClr val="CC0099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খাদ্যের উপাদান কয়টি ?</a:t>
            </a:r>
            <a:endParaRPr lang="en-US" sz="4000" b="1" dirty="0" smtClean="0">
              <a:ln w="12700">
                <a:solidFill>
                  <a:srgbClr val="CC0099"/>
                </a:solidFill>
                <a:prstDash val="solid"/>
              </a:ln>
              <a:solidFill>
                <a:srgbClr val="00206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4000" b="1" dirty="0" smtClean="0">
                <a:ln w="12700">
                  <a:solidFill>
                    <a:srgbClr val="CC0099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	</a:t>
            </a:r>
            <a:r>
              <a:rPr lang="bn-BD" sz="4000" b="1" dirty="0" smtClean="0">
                <a:ln w="12700">
                  <a:solidFill>
                    <a:srgbClr val="CC0099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ক</a:t>
            </a:r>
            <a:r>
              <a:rPr lang="en-US" sz="4000" b="1" dirty="0" smtClean="0">
                <a:ln w="12700">
                  <a:solidFill>
                    <a:srgbClr val="CC0099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BD" sz="4000" b="1" dirty="0" smtClean="0">
                <a:ln w="12700">
                  <a:solidFill>
                    <a:srgbClr val="CC0099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 ৩ টি 	খ</a:t>
            </a:r>
            <a:r>
              <a:rPr lang="en-US" sz="4000" b="1" dirty="0" smtClean="0">
                <a:ln w="12700">
                  <a:solidFill>
                    <a:srgbClr val="CC0099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BD" sz="4000" b="1" dirty="0" smtClean="0">
                <a:ln w="12700">
                  <a:solidFill>
                    <a:srgbClr val="CC0099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 ৪টি 	গ</a:t>
            </a:r>
            <a:r>
              <a:rPr lang="en-US" sz="4000" b="1" dirty="0" smtClean="0">
                <a:ln w="12700">
                  <a:solidFill>
                    <a:srgbClr val="CC0099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BD" sz="4000" b="1" dirty="0" smtClean="0">
                <a:ln w="12700">
                  <a:solidFill>
                    <a:srgbClr val="CC0099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 ৫টি 	ঘ</a:t>
            </a:r>
            <a:r>
              <a:rPr lang="en-US" sz="4000" b="1" dirty="0" smtClean="0">
                <a:ln w="12700">
                  <a:solidFill>
                    <a:srgbClr val="CC0099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. </a:t>
            </a:r>
            <a:r>
              <a:rPr lang="bn-BD" sz="4000" b="1" dirty="0" smtClean="0">
                <a:ln w="12700">
                  <a:solidFill>
                    <a:srgbClr val="CC0099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৬টি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bn-BD" sz="4000" b="1" dirty="0" smtClean="0">
                <a:ln w="12700">
                  <a:solidFill>
                    <a:srgbClr val="CC0099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নিচের কোনটি আমিষ জাতীয় </a:t>
            </a:r>
            <a:r>
              <a:rPr lang="bn-BD" sz="4000" b="1" dirty="0">
                <a:ln w="12700">
                  <a:solidFill>
                    <a:srgbClr val="CC0099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খাদ্য </a:t>
            </a:r>
            <a:r>
              <a:rPr lang="bn-BD" sz="4000" b="1" dirty="0" smtClean="0">
                <a:ln w="12700">
                  <a:solidFill>
                    <a:srgbClr val="CC0099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bn-BD" sz="4000" b="1" dirty="0">
                <a:ln w="12700">
                  <a:solidFill>
                    <a:srgbClr val="CC0099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	ক</a:t>
            </a:r>
            <a:r>
              <a:rPr lang="en-US" sz="4000" b="1" dirty="0">
                <a:ln w="12700">
                  <a:solidFill>
                    <a:srgbClr val="CC0099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BD" sz="4000" b="1" dirty="0">
                <a:ln w="12700">
                  <a:solidFill>
                    <a:srgbClr val="CC0099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ln w="12700">
                  <a:solidFill>
                    <a:srgbClr val="CC0099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মাছ</a:t>
            </a:r>
            <a:r>
              <a:rPr lang="bn-BD" sz="4000" b="1" dirty="0">
                <a:ln w="12700">
                  <a:solidFill>
                    <a:srgbClr val="CC0099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	খ</a:t>
            </a:r>
            <a:r>
              <a:rPr lang="en-US" sz="4000" b="1" dirty="0">
                <a:ln w="12700">
                  <a:solidFill>
                    <a:srgbClr val="CC0099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BD" sz="4000" b="1" dirty="0">
                <a:ln w="12700">
                  <a:solidFill>
                    <a:srgbClr val="CC0099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ln w="12700">
                  <a:solidFill>
                    <a:srgbClr val="CC0099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আলু</a:t>
            </a:r>
            <a:r>
              <a:rPr lang="bn-BD" sz="4000" b="1" dirty="0">
                <a:ln w="12700">
                  <a:solidFill>
                    <a:srgbClr val="CC0099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	গ</a:t>
            </a:r>
            <a:r>
              <a:rPr lang="en-US" sz="4000" b="1" dirty="0">
                <a:ln w="12700">
                  <a:solidFill>
                    <a:srgbClr val="CC0099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BD" sz="4000" b="1" dirty="0">
                <a:ln w="12700">
                  <a:solidFill>
                    <a:srgbClr val="CC0099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2700">
                  <a:solidFill>
                    <a:srgbClr val="CC0099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মাংস</a:t>
            </a:r>
            <a:r>
              <a:rPr lang="bn-BD" sz="4000" b="1" dirty="0">
                <a:ln w="12700">
                  <a:solidFill>
                    <a:srgbClr val="CC0099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	ঘ</a:t>
            </a:r>
            <a:r>
              <a:rPr lang="en-US" sz="4000" b="1" dirty="0">
                <a:ln w="12700">
                  <a:solidFill>
                    <a:srgbClr val="CC0099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. </a:t>
            </a:r>
            <a:r>
              <a:rPr lang="bn-BD" sz="4000" b="1" dirty="0" smtClean="0">
                <a:ln w="12700">
                  <a:solidFill>
                    <a:srgbClr val="CC0099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তেল</a:t>
            </a:r>
            <a:endParaRPr lang="bn-BD" sz="4000" b="1" dirty="0">
              <a:ln w="12700">
                <a:solidFill>
                  <a:srgbClr val="CC0099"/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bn-BD" sz="4000" b="1" dirty="0" smtClean="0">
                <a:ln w="12700">
                  <a:solidFill>
                    <a:srgbClr val="CC0099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 ভিটামিন এ পাওয়া যায়</a:t>
            </a:r>
          </a:p>
          <a:p>
            <a:r>
              <a:rPr lang="bn-BD" sz="4000" b="1" dirty="0">
                <a:ln w="12700">
                  <a:solidFill>
                    <a:srgbClr val="CC0099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	ক</a:t>
            </a:r>
            <a:r>
              <a:rPr lang="en-US" sz="4000" b="1" dirty="0">
                <a:ln w="12700">
                  <a:solidFill>
                    <a:srgbClr val="CC0099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BD" sz="4000" b="1" dirty="0">
                <a:ln w="12700">
                  <a:solidFill>
                    <a:srgbClr val="CC0099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ln w="12700">
                  <a:solidFill>
                    <a:srgbClr val="CC0099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মলা মাছে  খ</a:t>
            </a:r>
            <a:r>
              <a:rPr lang="en-US" sz="4000" b="1" dirty="0">
                <a:ln w="12700">
                  <a:solidFill>
                    <a:srgbClr val="CC0099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BD" sz="4000" b="1" dirty="0">
                <a:ln w="12700">
                  <a:solidFill>
                    <a:srgbClr val="CC0099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ln w="12700">
                  <a:solidFill>
                    <a:srgbClr val="CC0099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আলুতে  গ</a:t>
            </a:r>
            <a:r>
              <a:rPr lang="en-US" sz="4000" b="1" dirty="0">
                <a:ln w="12700">
                  <a:solidFill>
                    <a:srgbClr val="CC0099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BD" sz="4000" b="1" dirty="0">
                <a:ln w="12700">
                  <a:solidFill>
                    <a:srgbClr val="CC0099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ln w="12700">
                  <a:solidFill>
                    <a:srgbClr val="CC0099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চালে  ঘ</a:t>
            </a:r>
            <a:r>
              <a:rPr lang="en-US" sz="4000" b="1" dirty="0">
                <a:ln w="12700">
                  <a:solidFill>
                    <a:srgbClr val="CC0099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. </a:t>
            </a:r>
            <a:r>
              <a:rPr lang="bn-BD" sz="4000" b="1" dirty="0">
                <a:ln w="12700">
                  <a:solidFill>
                    <a:srgbClr val="CC0099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তেল</a:t>
            </a:r>
          </a:p>
          <a:p>
            <a:endParaRPr lang="en-US" sz="4000" b="1" dirty="0">
              <a:ln w="12700">
                <a:solidFill>
                  <a:srgbClr val="CC0099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571500" lvl="0" indent="-571500">
              <a:buFont typeface="Wingdings" panose="05000000000000000000" pitchFamily="2" charset="2"/>
              <a:buChar char="§"/>
            </a:pPr>
            <a:endParaRPr lang="bn-BD" sz="4000" b="1" dirty="0" smtClean="0">
              <a:ln w="12700">
                <a:solidFill>
                  <a:srgbClr val="CC0099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9400" y="739914"/>
            <a:ext cx="3276600" cy="83099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667000"/>
            <a:ext cx="6724471" cy="3566469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3" name="Down Arrow 2"/>
          <p:cNvSpPr/>
          <p:nvPr/>
        </p:nvSpPr>
        <p:spPr>
          <a:xfrm>
            <a:off x="4229100" y="1737955"/>
            <a:ext cx="457200" cy="762000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381000" y="0"/>
            <a:ext cx="9601200" cy="6858000"/>
            <a:chOff x="-304800" y="0"/>
            <a:chExt cx="9601200" cy="68580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4800" y="0"/>
              <a:ext cx="9601200" cy="68580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19200" y="990600"/>
              <a:ext cx="6096000" cy="381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756</TotalTime>
  <Words>187</Words>
  <Application>Microsoft Office PowerPoint</Application>
  <PresentationFormat>On-screen Show (4:3)</PresentationFormat>
  <Paragraphs>50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NikoshBAN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TSS</dc:creator>
  <cp:lastModifiedBy>TSS</cp:lastModifiedBy>
  <cp:revision>142</cp:revision>
  <dcterms:created xsi:type="dcterms:W3CDTF">2006-08-16T00:00:00Z</dcterms:created>
  <dcterms:modified xsi:type="dcterms:W3CDTF">2013-12-18T09:06:15Z</dcterms:modified>
</cp:coreProperties>
</file>